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75166-3A2E-4523-B25B-87A2C1EDF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/>
              <a:t>DESTRUCTIVE PSYCHOLOGICAL INFLUENCE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596B88-0DE2-4B42-8BDF-8A302F566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80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E445A0-7A5A-48DB-A2C7-48B8A1E8AE5C}"/>
              </a:ext>
            </a:extLst>
          </p:cNvPr>
          <p:cNvSpPr/>
          <p:nvPr/>
        </p:nvSpPr>
        <p:spPr>
          <a:xfrm>
            <a:off x="346229" y="248575"/>
            <a:ext cx="11079332" cy="2825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characteristic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consolidation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patterns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paradoxical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criticism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formulations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strongly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preferred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formulas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suggestion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auto-training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(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formula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preferable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formula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worried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").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0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055853-90BF-499C-80F8-867627E03C34}"/>
              </a:ext>
            </a:extLst>
          </p:cNvPr>
          <p:cNvSpPr/>
          <p:nvPr/>
        </p:nvSpPr>
        <p:spPr>
          <a:xfrm>
            <a:off x="266329" y="124287"/>
            <a:ext cx="11283519" cy="441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Destructive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statements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reminders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biography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racial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identity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urban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origin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occupation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parents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illegal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someone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hereditary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chronic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diseases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body build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.). (“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indeed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town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”;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angry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remember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brother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not-so-distant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"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friendly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", "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harmless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hints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mistakes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blunders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violations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committed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humorous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(“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often remember how much our whole department fiddled with correcting your mistake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”).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72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2AE863-AE1E-4C6C-9B20-EC40462B5808}"/>
              </a:ext>
            </a:extLst>
          </p:cNvPr>
          <p:cNvSpPr/>
          <p:nvPr/>
        </p:nvSpPr>
        <p:spPr>
          <a:xfrm>
            <a:off x="301841" y="390618"/>
            <a:ext cx="11159231" cy="2363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statements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deliberately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reactions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bewilderment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thoughtlessness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tactlessness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impulse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confusion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helplessness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fear.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9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9A01EB-36E8-4D33-ACA4-25F662A6B01E}"/>
              </a:ext>
            </a:extLst>
          </p:cNvPr>
          <p:cNvSpPr/>
          <p:nvPr/>
        </p:nvSpPr>
        <p:spPr>
          <a:xfrm>
            <a:off x="239697" y="159798"/>
            <a:ext cx="11230253" cy="4208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Destructive advice includes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unsolicited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suggestions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peremptory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directives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orders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instructions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implied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relationship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Unsolicited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advice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psychological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attack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because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violates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person's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decide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avoid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decisions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mistakes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941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623645-4089-4233-9BAA-2CF190AAE3AB}"/>
              </a:ext>
            </a:extLst>
          </p:cNvPr>
          <p:cNvSpPr/>
          <p:nvPr/>
        </p:nvSpPr>
        <p:spPr>
          <a:xfrm>
            <a:off x="319596" y="230820"/>
            <a:ext cx="11150354" cy="5130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Another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forceful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coercion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Coercion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perceived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obstacle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turned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Coercion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stimulating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perform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certain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threats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implied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deprivation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Coercion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possible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coerser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really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threats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authority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deprive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conditions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controlling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coercing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initiator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threatens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controlling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desired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3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ED2F9E-6927-4D67-A02F-49BC93E7CB6E}"/>
              </a:ext>
            </a:extLst>
          </p:cNvPr>
          <p:cNvSpPr/>
          <p:nvPr/>
        </p:nvSpPr>
        <p:spPr>
          <a:xfrm>
            <a:off x="204185" y="124287"/>
            <a:ext cx="11336785" cy="441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Forms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coercion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announcement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strictly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deadlines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without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announcements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justifications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calculations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golden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imposition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non-negotiable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restrictions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approach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client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negotiating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acquaintance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intimidation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possible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consequences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going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then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disentangle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threat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punishment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such 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violence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either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Tuesday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83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E5CADC-0C21-4E70-8A51-FD2085EAB766}"/>
              </a:ext>
            </a:extLst>
          </p:cNvPr>
          <p:cNvSpPr/>
          <p:nvPr/>
        </p:nvSpPr>
        <p:spPr>
          <a:xfrm>
            <a:off x="435005" y="177553"/>
            <a:ext cx="11052699" cy="480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Coercion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area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possible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initiator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lever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non-psychological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pressure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levers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begin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strength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."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struggle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winner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threats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everyday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business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encounter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civilized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coercion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official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instructions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rules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courtesy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voluntarily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agree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accordingly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enforces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prohibition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restriction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punishment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agreed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advance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certain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04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488399-CEC0-4D16-96AE-92CC97063089}"/>
              </a:ext>
            </a:extLst>
          </p:cNvPr>
          <p:cNvSpPr/>
          <p:nvPr/>
        </p:nvSpPr>
        <p:spPr>
          <a:xfrm>
            <a:off x="106532" y="221942"/>
            <a:ext cx="11452194" cy="441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Manipulative influence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 </a:t>
            </a:r>
            <a:r>
              <a:rPr lang="en-US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Notion and reasons of manipulation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opposed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pressure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disguise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initiator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forceful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obstacles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account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creatures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necessary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skillful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complex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involves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deception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cunning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provocation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intrigue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manipulator's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task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something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necessary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seems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latter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himself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punishment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79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520D43-7844-4B6E-8D71-7CFBA04E5511}"/>
              </a:ext>
            </a:extLst>
          </p:cNvPr>
          <p:cNvSpPr/>
          <p:nvPr/>
        </p:nvSpPr>
        <p:spPr>
          <a:xfrm>
            <a:off x="230819" y="133165"/>
            <a:ext cx="11265764" cy="3286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Sidorenko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</a:t>
            </a:r>
            <a:r>
              <a:rPr lang="ru-RU" sz="28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distinctive</a:t>
            </a:r>
            <a:r>
              <a:rPr lang="ru-RU" sz="28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ru-RU" sz="28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manipulator’s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awareness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concealment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manipulator's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Concealment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manipulator’s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Acceptance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responsibility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happening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04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B65894-9CB3-4569-993E-1F5E5E3DFF0C}"/>
              </a:ext>
            </a:extLst>
          </p:cNvPr>
          <p:cNvSpPr/>
          <p:nvPr/>
        </p:nvSpPr>
        <p:spPr>
          <a:xfrm>
            <a:off x="328474" y="213064"/>
            <a:ext cx="11194742" cy="479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Fromm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noted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deep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essence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manipulative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intention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desire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shift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responsibility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actions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performed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gain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goes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tries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maximize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freedom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burden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responsibility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violation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balance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freedom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responsibility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basis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obtaining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one-sided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gain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responsibility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cannot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simply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transferred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accepted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choice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6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C56C77-3A87-450E-A11A-6BE0979D042E}"/>
              </a:ext>
            </a:extLst>
          </p:cNvPr>
          <p:cNvSpPr/>
          <p:nvPr/>
        </p:nvSpPr>
        <p:spPr>
          <a:xfrm>
            <a:off x="399495" y="301841"/>
            <a:ext cx="8744505" cy="3286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 to be studied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Forceful psychological influence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Manipulative influence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 Notion and reasons of manipulation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 Psychological influence targets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 Types of manipulators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2.4 Techniques of manipulative influence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07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A5454F-2A86-4B08-9685-B2341E2E0CA0}"/>
              </a:ext>
            </a:extLst>
          </p:cNvPr>
          <p:cNvSpPr/>
          <p:nvPr/>
        </p:nvSpPr>
        <p:spPr>
          <a:xfrm>
            <a:off x="186431" y="195309"/>
            <a:ext cx="11390051" cy="441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well-known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field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Y.L.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Dotsenko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recognize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following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seeks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possess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therefore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dependent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draws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weaknesses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fears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irrational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desires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recognition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deception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hypocrisy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embarrassing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ingratiating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manner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intrigue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feeling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something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beating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separation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("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").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66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A58A3C-41B3-4980-944F-5C24347086F0}"/>
              </a:ext>
            </a:extLst>
          </p:cNvPr>
          <p:cNvSpPr/>
          <p:nvPr/>
        </p:nvSpPr>
        <p:spPr>
          <a:xfrm>
            <a:off x="284085" y="150920"/>
            <a:ext cx="11168109" cy="466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twenty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definitions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been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accumulated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various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researchers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definitions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Sheinov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features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definitions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directly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indicate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hidden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greater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number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definitions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emphasize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manipulator's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one-sided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75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4C103C-6D5E-45AE-B031-18F3B921BB47}"/>
              </a:ext>
            </a:extLst>
          </p:cNvPr>
          <p:cNvSpPr/>
          <p:nvPr/>
        </p:nvSpPr>
        <p:spPr>
          <a:xfrm>
            <a:off x="168676" y="221942"/>
            <a:ext cx="11407806" cy="466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deliberate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hidden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inducement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another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certain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decisions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perform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initiator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achieves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egoistic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harming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contrast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explicit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widespread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phenomenon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society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whole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imbued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The survey carried out by Belarusian psychologists in 2001 is the evidence of it.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Managers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various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levels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chief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engineers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heads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activities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56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8B899E-EA07-4013-89E5-F1BBFC89587E}"/>
              </a:ext>
            </a:extLst>
          </p:cNvPr>
          <p:cNvSpPr/>
          <p:nvPr/>
        </p:nvSpPr>
        <p:spPr>
          <a:xfrm>
            <a:off x="97653" y="88777"/>
            <a:ext cx="11443317" cy="559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80%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answered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witnessed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?"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Answering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29%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regardless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indicated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become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victim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moreover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answered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noticeable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spheres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13%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43%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themselves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28% -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(38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23%,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respectively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senior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leaders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younger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(48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38%,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respectively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85–88%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would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92–95% -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themselves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against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significant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widespread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0CDAD2-9F5B-4B57-BAA1-A31C802D0C38}"/>
              </a:ext>
            </a:extLst>
          </p:cNvPr>
          <p:cNvSpPr/>
          <p:nvPr/>
        </p:nvSpPr>
        <p:spPr>
          <a:xfrm>
            <a:off x="159797" y="133165"/>
            <a:ext cx="11336785" cy="559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presupposes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victim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worsens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outgoes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relationships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numerous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violates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relationships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conflicts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satisfaction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marriage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devastating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consequences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victims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occur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religious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deliberately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religions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believe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imperfection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rather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insignificance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instill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distrust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begins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external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guidance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himself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founders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pursue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selfish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enrichment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dominion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succumbed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return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latter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security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confidence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future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correctness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chosen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40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2139D9-3DF3-4376-8504-5DEAF393FF7B}"/>
              </a:ext>
            </a:extLst>
          </p:cNvPr>
          <p:cNvSpPr/>
          <p:nvPr/>
        </p:nvSpPr>
        <p:spPr>
          <a:xfrm>
            <a:off x="62144" y="-18033"/>
            <a:ext cx="11514338" cy="467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remind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became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victim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although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perceived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painfully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remembered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Moreover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envy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constantly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deal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boss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colleague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salesman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family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issue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ethical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justification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discussed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psychology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carried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initiator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intentions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pursues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socially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approved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applies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primarily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psychotherapeutic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psychocorrectional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educational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parent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unobtrusively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encourages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beneficial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relation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relationships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woman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rid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bad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habits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secretly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assertively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controlling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boss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subordinates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company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employees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themselves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commonly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called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assertive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Assertiveness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defend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confidence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dignity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without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violating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assertive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sides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51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CCBD2F-2482-43C6-B5A7-1582EAA4E13C}"/>
              </a:ext>
            </a:extLst>
          </p:cNvPr>
          <p:cNvSpPr/>
          <p:nvPr/>
        </p:nvSpPr>
        <p:spPr>
          <a:xfrm>
            <a:off x="71021" y="115410"/>
            <a:ext cx="11514338" cy="559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E.L.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Dotsenko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justified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“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generally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accepted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bad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remember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beautiful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Scheherazade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tell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fairy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tales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formidable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master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saved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death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herself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beautiful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girls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serves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protection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against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tyranny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rulers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excesses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leaders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bad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colleagues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relatives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unfriendly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attacks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whom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happened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tales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"1001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Nights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",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everyday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preferable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coercion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attack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matter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ethical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choice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himself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responsible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48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C07A28-EFE5-4BC0-85B8-83D3958A806C}"/>
              </a:ext>
            </a:extLst>
          </p:cNvPr>
          <p:cNvSpPr/>
          <p:nvPr/>
        </p:nvSpPr>
        <p:spPr>
          <a:xfrm>
            <a:off x="79899" y="177554"/>
            <a:ext cx="11514338" cy="441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Reasons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Specialists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E.L.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Dotsenko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E.V.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Sidorenko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Shostr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prevalence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American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psychologist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verett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Shostr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scourge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Everett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Shostrom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4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</a:t>
            </a:r>
            <a:r>
              <a:rPr lang="ru-RU" sz="24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according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Frederick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Perls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eternal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conflict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himself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content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distrust</a:t>
            </a:r>
            <a:r>
              <a:rPr lang="ru-RU" sz="24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himself</a:t>
            </a:r>
            <a:r>
              <a:rPr lang="ru-RU" sz="24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ru-RU" sz="24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never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fully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trusts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himself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trust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embarks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path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leash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condition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trust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90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294C24-7DFD-442E-B36C-FF02DA260C55}"/>
              </a:ext>
            </a:extLst>
          </p:cNvPr>
          <p:cNvSpPr/>
          <p:nvPr/>
        </p:nvSpPr>
        <p:spPr>
          <a:xfrm>
            <a:off x="266329" y="159799"/>
            <a:ext cx="11150353" cy="559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Erich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Fromm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points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</a:t>
            </a:r>
            <a:r>
              <a:rPr lang="ru-RU" sz="24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unsaturated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self-affirmation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Wanting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love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seeks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seize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forcing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think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feel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wants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slave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rule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beliefs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following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better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stronger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respect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”; "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strength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lies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weakness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."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third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feeling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helplessness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uncertainty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uncertainty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surrounds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sides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feels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helpless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passive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“I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cannot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everything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happen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anything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want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!”.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achieves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seeming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external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helplessness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advantage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powerlessness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enjoys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dominating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seeking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dependent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possible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50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BC412C-57F0-47DF-A11C-66A877064DD1}"/>
              </a:ext>
            </a:extLst>
          </p:cNvPr>
          <p:cNvSpPr/>
          <p:nvPr/>
        </p:nvSpPr>
        <p:spPr>
          <a:xfrm>
            <a:off x="124287" y="177553"/>
            <a:ext cx="11425562" cy="374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fourth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</a:t>
            </a:r>
            <a:r>
              <a:rPr lang="ru-RU" sz="28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fear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interpersonal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contacts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seeks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avoid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intimacy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relationships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predicament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therefore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treats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ritually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(E.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Bern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V.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Glasser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fifth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wants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approval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everyone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therefore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forced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pretend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hide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feelings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thoughts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desires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cannot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truthful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honest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others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tries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everyone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hook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crook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(A.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Ellis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5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01881A-1F2C-418D-84EC-216AEEC74D5E}"/>
              </a:ext>
            </a:extLst>
          </p:cNvPr>
          <p:cNvSpPr/>
          <p:nvPr/>
        </p:nvSpPr>
        <p:spPr>
          <a:xfrm>
            <a:off x="301841" y="239697"/>
            <a:ext cx="11194742" cy="4015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Psychological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deprive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opportunity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choose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responsibility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efforts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Destructive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involves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inequality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attitude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affected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cunning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achieve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freedom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infringing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dignity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relationships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disruption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whether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pressure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another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distinguished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forceful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70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5440E1-E83D-4153-926B-CEC241E92999}"/>
              </a:ext>
            </a:extLst>
          </p:cNvPr>
          <p:cNvSpPr/>
          <p:nvPr/>
        </p:nvSpPr>
        <p:spPr>
          <a:xfrm>
            <a:off x="124287" y="142043"/>
            <a:ext cx="11425562" cy="559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E.L.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Dotsenko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E.V.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Sidorenko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origin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spread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clever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overcome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external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forces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attractiveness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childhood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Weakness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tendencies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because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hope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achieving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anything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hope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childhood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Let’s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imagine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talking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something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interesting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heard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until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perceived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hindrance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annoying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sounds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hope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heard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twist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sick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Similar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pseudo-compensation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feelings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one's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insufficiency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Alfred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Adler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illness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impossible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cunning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putting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weakness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strength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82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F6AFD4-DBC8-491E-8124-693A5961E589}"/>
              </a:ext>
            </a:extLst>
          </p:cNvPr>
          <p:cNvSpPr/>
          <p:nvPr/>
        </p:nvSpPr>
        <p:spPr>
          <a:xfrm>
            <a:off x="221942" y="150920"/>
            <a:ext cx="11292396" cy="466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Disbelief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effectiveness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request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Prohibition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requests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desires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child's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desires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unfulfilled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childhood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because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unreality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simultaneously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request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ineffective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desires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unrealistic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irrational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never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anything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Disbelief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effectiveness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beliefs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rational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arguments</a:t>
            </a:r>
            <a:r>
              <a:rPr lang="ru-RU" sz="28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childhood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matter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reasonable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certain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item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parents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deign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counterarguments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unmotivated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refusal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47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5584A9-A56D-437A-ACBE-A6E8A71CDE68}"/>
              </a:ext>
            </a:extLst>
          </p:cNvPr>
          <p:cNvSpPr/>
          <p:nvPr/>
        </p:nvSpPr>
        <p:spPr>
          <a:xfrm>
            <a:off x="230819" y="97654"/>
            <a:ext cx="11354540" cy="480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2.2 Psychological influence targets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motivation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basic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beliefs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feelings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weaknesses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stereotypes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accordance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imagines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Moreover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wider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versatile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Accordingly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intended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accurately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adjust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impossible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adjust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incentives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addressee's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dignity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success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pleasure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comfort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happy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88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CF3C05-6EED-4449-90A6-9DFC9C93929C}"/>
              </a:ext>
            </a:extLst>
          </p:cNvPr>
          <p:cNvSpPr/>
          <p:nvPr/>
        </p:nvSpPr>
        <p:spPr>
          <a:xfrm>
            <a:off x="180512" y="101887"/>
            <a:ext cx="11280559" cy="4952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Exploitation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human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appeal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becomes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opportunity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satisfy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/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especially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sensitive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shows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people’s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opinion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themselves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consequently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maintenance</a:t>
            </a:r>
            <a:r>
              <a:rPr lang="ru-RU" sz="28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8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</a:t>
            </a:r>
            <a:r>
              <a:rPr lang="ru-RU" sz="28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self-image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reliable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physical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capabilities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60%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surveyed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quarter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athletic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performance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6%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admitted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below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athletes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38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E096E9-CD68-4AFF-859C-EBA89E385E73}"/>
              </a:ext>
            </a:extLst>
          </p:cNvPr>
          <p:cNvSpPr/>
          <p:nvPr/>
        </p:nvSpPr>
        <p:spPr>
          <a:xfrm>
            <a:off x="284085" y="195309"/>
            <a:ext cx="11319030" cy="5130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themselves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scales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"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", "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smart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stupid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", "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beautiful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ugly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."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overwhelming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majority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themselves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comparison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self-assessments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showed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majority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respondents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significantly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overestimated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indicators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anyone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outraged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doubt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mental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abilities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women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mortally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offended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faint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hint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physical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unattractiveness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contrary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compliments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topic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highly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opportunity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assert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ourselves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regard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58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94B6BF-9151-4F21-AA86-41BCE5AA7242}"/>
              </a:ext>
            </a:extLst>
          </p:cNvPr>
          <p:cNvSpPr/>
          <p:nvPr/>
        </p:nvSpPr>
        <p:spPr>
          <a:xfrm>
            <a:off x="310718" y="168676"/>
            <a:ext cx="11203620" cy="498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belong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fellow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countrymen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nationality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religion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specialty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better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Fearing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belong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stick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neck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."</a:t>
            </a:r>
          </a:p>
          <a:p>
            <a:pPr indent="457200" algn="just"/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English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newspapers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concert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silence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unknown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pianist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Noisy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advertising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concert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virtuoso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silence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piano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plays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strings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removed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single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heard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audience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begin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sideways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57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E189E6-E65C-4DB2-925F-55942C8DEF8F}"/>
              </a:ext>
            </a:extLst>
          </p:cNvPr>
          <p:cNvSpPr/>
          <p:nvPr/>
        </p:nvSpPr>
        <p:spPr>
          <a:xfrm>
            <a:off x="177553" y="159798"/>
            <a:ext cx="11354540" cy="441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Everyone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waiting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neighbor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concert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hours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deathly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pianist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bows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escorted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thunderous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applause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virtuoso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told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television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confessed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"I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wanted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stupidity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extends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limitless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."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inaccuracy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pianist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stupidity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conformism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psychological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phenomenon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member's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opinion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Blaise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Pascal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aptly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"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opinion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rules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."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courage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naked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!",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happened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famous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fairy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H. H.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Andersen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clothes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."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90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222B04-EED7-4DF1-BF15-C2E77599FF81}"/>
              </a:ext>
            </a:extLst>
          </p:cNvPr>
          <p:cNvSpPr/>
          <p:nvPr/>
        </p:nvSpPr>
        <p:spPr>
          <a:xfrm>
            <a:off x="168676" y="168676"/>
            <a:ext cx="11390050" cy="559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emotional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creature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oppress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contrary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charge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Psychologists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tremendous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person's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significant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lack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shortage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laughs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400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laughs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(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doesn’t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laugh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restricted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multitude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naturally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therefore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laugh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endlessly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relieve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grief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fight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angry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Escaping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jump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compensating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motionless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sitting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classroom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accelerating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blood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metabolic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21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5D1CFD-CAE3-42CC-91CE-5371070D6788}"/>
              </a:ext>
            </a:extLst>
          </p:cNvPr>
          <p:cNvSpPr/>
          <p:nvPr/>
        </p:nvSpPr>
        <p:spPr>
          <a:xfrm>
            <a:off x="142043" y="168676"/>
            <a:ext cx="11381173" cy="4208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deprived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naturalness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deprived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emotions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lacks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affection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hesitate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affection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Abraham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Lincoln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(1809-1865),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16th US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president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initiated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abolition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slavery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formulated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quite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manipulatively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"A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drop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honey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catch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flies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gallon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poison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."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Carnegie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circumstance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likened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flies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quite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symbolic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tactics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53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0DB32D-0AE8-45B5-9A55-173359ED37EB}"/>
              </a:ext>
            </a:extLst>
          </p:cNvPr>
          <p:cNvSpPr/>
          <p:nvPr/>
        </p:nvSpPr>
        <p:spPr>
          <a:xfrm>
            <a:off x="79899" y="106532"/>
            <a:ext cx="11603115" cy="504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381000" indent="457200" algn="just"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announcement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appeared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newspapers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certain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company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could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convey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land of the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dead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help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psychics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price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service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very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somewhat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higher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urgent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Thousands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elderly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mostly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widows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took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offer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company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collected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good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banknotes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helped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them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Lack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communication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widows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urgent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talk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deceased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spouse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seems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clients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believe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ability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message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procedure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letter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conversation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loved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precisely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circumstance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succumbed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promise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psychics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latter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showed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knowledge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elderly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0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AF2161-AE8E-47A9-A600-E6B73FFD703D}"/>
              </a:ext>
            </a:extLst>
          </p:cNvPr>
          <p:cNvSpPr/>
          <p:nvPr/>
        </p:nvSpPr>
        <p:spPr>
          <a:xfrm>
            <a:off x="248575" y="195309"/>
            <a:ext cx="11310151" cy="477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Forceful</a:t>
            </a:r>
            <a:r>
              <a:rPr lang="ru-RU" sz="2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psychological</a:t>
            </a:r>
            <a:r>
              <a:rPr lang="ru-RU" sz="2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Forceful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psychological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various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"</a:t>
            </a:r>
            <a:r>
              <a:rPr lang="ru-RU" sz="2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imperative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(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Kovalev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1987), "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domination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(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Dotsenko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1996).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Forceful</a:t>
            </a:r>
            <a:r>
              <a:rPr lang="ru-RU" sz="2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without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disguise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imperative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achieve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one's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ignoring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interests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intentions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another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distinctive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feature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interaction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position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strength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therefore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barbaric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“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primitive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physical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unworthy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civilized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Sidorenko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2001).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Forceful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momentarily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effective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forced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achieved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desired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ineffective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-term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outlook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gradual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destruction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business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relationships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integrity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Forceful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justified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extreme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extreme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situations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threat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human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fire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flood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.).</a:t>
            </a: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66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755EA6-64EF-43F6-B0E9-0DACA28CF3A7}"/>
              </a:ext>
            </a:extLst>
          </p:cNvPr>
          <p:cNvSpPr/>
          <p:nvPr/>
        </p:nvSpPr>
        <p:spPr>
          <a:xfrm>
            <a:off x="221941" y="159799"/>
            <a:ext cx="11310151" cy="441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Ideas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stereotypes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attitudes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beliefs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rational-emotive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therapy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Albert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suggested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irrational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inconsistent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reality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various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traumas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emotional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disturbances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Irrational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expectations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expect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expectations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expectations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believe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therefore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surge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emotions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usually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12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C8BAC6-891E-4E5D-BD3F-4E2042B7A264}"/>
              </a:ext>
            </a:extLst>
          </p:cNvPr>
          <p:cNvSpPr/>
          <p:nvPr/>
        </p:nvSpPr>
        <p:spPr>
          <a:xfrm>
            <a:off x="159798" y="159799"/>
            <a:ext cx="11398928" cy="374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Criteria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ideas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800" i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irrational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neither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confirmed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disproved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unpleasant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feelings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intensity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significantly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intensity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panic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instead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concern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instead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fleeting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annoyance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despair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instead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regret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adequately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resolving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situation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7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75A987-ACFC-4D45-A4DC-9903E3D41B09}"/>
              </a:ext>
            </a:extLst>
          </p:cNvPr>
          <p:cNvSpPr/>
          <p:nvPr/>
        </p:nvSpPr>
        <p:spPr>
          <a:xfrm>
            <a:off x="257451" y="177554"/>
            <a:ext cx="11221375" cy="480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ttack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coercion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methods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forceful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psychological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attack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expressed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perceived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obstacle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capture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therefore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eliminated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neutralized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attack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assault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sudden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belligerent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against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another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manifestation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psychological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aggression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psychological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attack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psychological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attacking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verbal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non-verbal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paralinguistic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psychological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attack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primarily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verbal</a:t>
            </a:r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attack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attacker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cognitive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emotional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layer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personality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sharp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crushing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blow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entire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soul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shaken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attack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makes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suffer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9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83EB5-D576-432A-9166-29AD062F1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71022"/>
            <a:ext cx="10215977" cy="1766744"/>
          </a:xfrm>
        </p:spPr>
        <p:txBody>
          <a:bodyPr>
            <a:normAutofit/>
          </a:bodyPr>
          <a:lstStyle/>
          <a:p>
            <a:r>
              <a:rPr lang="ru-RU" sz="4400" b="1" i="1" dirty="0" err="1"/>
              <a:t>Forms</a:t>
            </a:r>
            <a:r>
              <a:rPr lang="ru-RU" sz="4400" b="1" i="1" dirty="0"/>
              <a:t> </a:t>
            </a:r>
            <a:r>
              <a:rPr lang="ru-RU" sz="4400" b="1" i="1" dirty="0" err="1"/>
              <a:t>of</a:t>
            </a:r>
            <a:r>
              <a:rPr lang="ru-RU" sz="4400" b="1" i="1" dirty="0"/>
              <a:t> </a:t>
            </a:r>
            <a:r>
              <a:rPr lang="ru-RU" sz="4400" b="1" i="1" dirty="0" err="1"/>
              <a:t>psychological</a:t>
            </a:r>
            <a:r>
              <a:rPr lang="ru-RU" sz="4400" b="1" i="1" dirty="0"/>
              <a:t> </a:t>
            </a:r>
            <a:r>
              <a:rPr lang="ru-RU" sz="4400" b="1" i="1" dirty="0" err="1"/>
              <a:t>attack</a:t>
            </a:r>
            <a:r>
              <a:rPr lang="ru-RU" sz="4400" b="1" i="1" dirty="0"/>
              <a:t> </a:t>
            </a:r>
            <a:r>
              <a:rPr lang="ru-RU" sz="4400" b="1" i="1" dirty="0" err="1"/>
              <a:t>can</a:t>
            </a:r>
            <a:r>
              <a:rPr lang="ru-RU" sz="4400" b="1" i="1" dirty="0"/>
              <a:t> </a:t>
            </a:r>
            <a:r>
              <a:rPr lang="ru-RU" sz="4400" b="1" i="1" dirty="0" err="1"/>
              <a:t>be</a:t>
            </a:r>
            <a:r>
              <a:rPr lang="ru-RU" sz="4400" b="1" i="1" dirty="0"/>
              <a:t> </a:t>
            </a:r>
            <a:r>
              <a:rPr lang="ru-RU" sz="4400" b="1" i="1" dirty="0" err="1"/>
              <a:t>the</a:t>
            </a:r>
            <a:r>
              <a:rPr lang="ru-RU" sz="4400" b="1" i="1" dirty="0"/>
              <a:t> </a:t>
            </a:r>
            <a:r>
              <a:rPr lang="ru-RU" sz="4400" b="1" i="1" dirty="0" err="1"/>
              <a:t>following</a:t>
            </a:r>
            <a:r>
              <a:rPr lang="ru-RU" sz="4400" dirty="0"/>
              <a:t>: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73489C-A6BE-4D51-8F10-2D091D4C2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i="1" dirty="0" err="1"/>
              <a:t>Impulsive</a:t>
            </a:r>
            <a:r>
              <a:rPr lang="ru-RU" dirty="0"/>
              <a:t> </a:t>
            </a:r>
            <a:r>
              <a:rPr lang="en-US" dirty="0"/>
              <a:t> attack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7B1E02-7285-4828-9056-658939E56F7A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It means</a:t>
            </a:r>
            <a:r>
              <a:rPr lang="ru-RU" dirty="0"/>
              <a:t> </a:t>
            </a:r>
            <a:r>
              <a:rPr lang="ru-RU" dirty="0" err="1"/>
              <a:t>an</a:t>
            </a:r>
            <a:r>
              <a:rPr lang="ru-RU" dirty="0"/>
              <a:t> </a:t>
            </a:r>
            <a:r>
              <a:rPr lang="ru-RU" dirty="0" err="1"/>
              <a:t>irrational</a:t>
            </a:r>
            <a:r>
              <a:rPr lang="ru-RU" dirty="0"/>
              <a:t>, </a:t>
            </a:r>
            <a:r>
              <a:rPr lang="ru-RU" dirty="0" err="1"/>
              <a:t>unintentional</a:t>
            </a:r>
            <a:r>
              <a:rPr lang="ru-RU" dirty="0"/>
              <a:t> </a:t>
            </a:r>
            <a:r>
              <a:rPr lang="ru-RU" dirty="0" err="1"/>
              <a:t>action</a:t>
            </a:r>
            <a:r>
              <a:rPr lang="ru-RU" dirty="0"/>
              <a:t>,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cause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which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desire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get</a:t>
            </a:r>
            <a:r>
              <a:rPr lang="ru-RU" dirty="0"/>
              <a:t> </a:t>
            </a:r>
            <a:r>
              <a:rPr lang="ru-RU" dirty="0" err="1"/>
              <a:t>rid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tension</a:t>
            </a:r>
            <a:r>
              <a:rPr lang="ru-RU" dirty="0"/>
              <a:t>,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discharge</a:t>
            </a:r>
            <a:r>
              <a:rPr lang="ru-RU" dirty="0"/>
              <a:t> </a:t>
            </a:r>
            <a:r>
              <a:rPr lang="ru-RU" dirty="0" err="1"/>
              <a:t>aggressive</a:t>
            </a:r>
            <a:r>
              <a:rPr lang="ru-RU" dirty="0"/>
              <a:t> </a:t>
            </a:r>
            <a:r>
              <a:rPr lang="ru-RU" dirty="0" err="1"/>
              <a:t>impulses</a:t>
            </a:r>
            <a:r>
              <a:rPr lang="ru-RU" dirty="0"/>
              <a:t> ("</a:t>
            </a:r>
            <a:r>
              <a:rPr lang="ru-RU" i="1" dirty="0"/>
              <a:t>I </a:t>
            </a:r>
            <a:r>
              <a:rPr lang="ru-RU" i="1" dirty="0" err="1"/>
              <a:t>have</a:t>
            </a:r>
            <a:r>
              <a:rPr lang="ru-RU" i="1" dirty="0"/>
              <a:t> </a:t>
            </a:r>
            <a:r>
              <a:rPr lang="ru-RU" i="1" dirty="0" err="1"/>
              <a:t>lost</a:t>
            </a:r>
            <a:r>
              <a:rPr lang="ru-RU" i="1" dirty="0"/>
              <a:t> </a:t>
            </a:r>
            <a:r>
              <a:rPr lang="ru-RU" i="1" dirty="0" err="1"/>
              <a:t>my</a:t>
            </a:r>
            <a:r>
              <a:rPr lang="ru-RU" i="1" dirty="0"/>
              <a:t> </a:t>
            </a:r>
            <a:r>
              <a:rPr lang="ru-RU" i="1" dirty="0" err="1"/>
              <a:t>temper</a:t>
            </a:r>
            <a:r>
              <a:rPr lang="ru-RU" dirty="0"/>
              <a:t>").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D0157C-B237-45F2-913B-0199D7576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/>
              <a:t>2. </a:t>
            </a:r>
            <a:r>
              <a:rPr lang="ru-RU" i="1" dirty="0" err="1"/>
              <a:t>Purposeful</a:t>
            </a:r>
            <a:r>
              <a:rPr lang="ru-RU" dirty="0"/>
              <a:t> </a:t>
            </a:r>
            <a:r>
              <a:rPr lang="en-US" dirty="0"/>
              <a:t> </a:t>
            </a:r>
            <a:r>
              <a:rPr lang="ru-RU" dirty="0" err="1"/>
              <a:t>attack</a:t>
            </a:r>
            <a:r>
              <a:rPr lang="ru-RU" dirty="0"/>
              <a:t>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A69116B-B7BD-4F3C-A841-966041EDBB5B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ru-RU" dirty="0" err="1"/>
              <a:t>is</a:t>
            </a:r>
            <a:r>
              <a:rPr lang="ru-RU" dirty="0"/>
              <a:t> a </a:t>
            </a:r>
            <a:r>
              <a:rPr lang="ru-RU" dirty="0" err="1"/>
              <a:t>conscious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controlled</a:t>
            </a:r>
            <a:r>
              <a:rPr lang="ru-RU" dirty="0"/>
              <a:t> </a:t>
            </a:r>
            <a:r>
              <a:rPr lang="ru-RU" dirty="0" err="1"/>
              <a:t>action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aim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influencing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emotional</a:t>
            </a:r>
            <a:r>
              <a:rPr lang="ru-RU" dirty="0"/>
              <a:t> </a:t>
            </a:r>
            <a:r>
              <a:rPr lang="ru-RU" dirty="0" err="1"/>
              <a:t>state</a:t>
            </a:r>
            <a:r>
              <a:rPr lang="ru-RU" dirty="0"/>
              <a:t>, </a:t>
            </a:r>
            <a:r>
              <a:rPr lang="ru-RU" dirty="0" err="1"/>
              <a:t>thoughts</a:t>
            </a:r>
            <a:r>
              <a:rPr lang="ru-RU" dirty="0"/>
              <a:t>, </a:t>
            </a:r>
            <a:r>
              <a:rPr lang="ru-RU" dirty="0" err="1"/>
              <a:t>intentions</a:t>
            </a:r>
            <a:r>
              <a:rPr lang="ru-RU" dirty="0"/>
              <a:t>, </a:t>
            </a:r>
            <a:r>
              <a:rPr lang="ru-RU" dirty="0" err="1"/>
              <a:t>deeds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another</a:t>
            </a:r>
            <a:r>
              <a:rPr lang="ru-RU" dirty="0"/>
              <a:t> </a:t>
            </a:r>
            <a:r>
              <a:rPr lang="ru-RU" dirty="0" err="1"/>
              <a:t>person</a:t>
            </a:r>
            <a:r>
              <a:rPr lang="ru-RU" dirty="0"/>
              <a:t> ("</a:t>
            </a:r>
            <a:r>
              <a:rPr lang="ru-RU" i="1" dirty="0" err="1"/>
              <a:t>This</a:t>
            </a:r>
            <a:r>
              <a:rPr lang="ru-RU" i="1" dirty="0"/>
              <a:t> </a:t>
            </a:r>
            <a:r>
              <a:rPr lang="ru-RU" i="1" dirty="0" err="1"/>
              <a:t>will</a:t>
            </a:r>
            <a:r>
              <a:rPr lang="ru-RU" i="1" dirty="0"/>
              <a:t> </a:t>
            </a:r>
            <a:r>
              <a:rPr lang="ru-RU" i="1" dirty="0" err="1"/>
              <a:t>make</a:t>
            </a:r>
            <a:r>
              <a:rPr lang="ru-RU" i="1" dirty="0"/>
              <a:t> </a:t>
            </a:r>
            <a:r>
              <a:rPr lang="ru-RU" i="1" dirty="0" err="1"/>
              <a:t>him</a:t>
            </a:r>
            <a:r>
              <a:rPr lang="ru-RU" i="1" dirty="0"/>
              <a:t> </a:t>
            </a:r>
            <a:r>
              <a:rPr lang="ru-RU" i="1" dirty="0" err="1"/>
              <a:t>afraid</a:t>
            </a:r>
            <a:r>
              <a:rPr lang="ru-RU" i="1" dirty="0"/>
              <a:t> </a:t>
            </a:r>
            <a:r>
              <a:rPr lang="ru-RU" i="1" dirty="0" err="1"/>
              <a:t>and</a:t>
            </a:r>
            <a:r>
              <a:rPr lang="ru-RU" i="1" dirty="0"/>
              <a:t> </a:t>
            </a:r>
            <a:r>
              <a:rPr lang="ru-RU" i="1" dirty="0" err="1"/>
              <a:t>change</a:t>
            </a:r>
            <a:r>
              <a:rPr lang="ru-RU" i="1" dirty="0"/>
              <a:t> </a:t>
            </a:r>
            <a:r>
              <a:rPr lang="ru-RU" i="1" dirty="0" err="1"/>
              <a:t>his</a:t>
            </a:r>
            <a:r>
              <a:rPr lang="ru-RU" i="1" dirty="0"/>
              <a:t> </a:t>
            </a:r>
            <a:r>
              <a:rPr lang="ru-RU" i="1" dirty="0" err="1"/>
              <a:t>behavior</a:t>
            </a:r>
            <a:r>
              <a:rPr lang="ru-RU" dirty="0"/>
              <a:t>.")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F94CEDD-4EB8-4201-ACD2-ABBD1189FF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3. </a:t>
            </a:r>
            <a:r>
              <a:rPr lang="ru-RU" i="1" dirty="0" err="1"/>
              <a:t>Total</a:t>
            </a:r>
            <a:r>
              <a:rPr lang="ru-RU" dirty="0"/>
              <a:t> </a:t>
            </a:r>
            <a:r>
              <a:rPr lang="en-US" dirty="0"/>
              <a:t> </a:t>
            </a:r>
            <a:r>
              <a:rPr lang="ru-RU" dirty="0" err="1"/>
              <a:t>attack</a:t>
            </a:r>
            <a:r>
              <a:rPr lang="ru-RU" dirty="0"/>
              <a:t>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1D9BB5BF-ECE5-4921-B1C2-67672FCE8D71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ru-RU" dirty="0" err="1"/>
              <a:t>means</a:t>
            </a:r>
            <a:r>
              <a:rPr lang="ru-RU" dirty="0"/>
              <a:t> </a:t>
            </a:r>
            <a:r>
              <a:rPr lang="ru-RU" dirty="0" err="1"/>
              <a:t>an</a:t>
            </a:r>
            <a:r>
              <a:rPr lang="ru-RU" dirty="0"/>
              <a:t> </a:t>
            </a:r>
            <a:r>
              <a:rPr lang="ru-RU" dirty="0" err="1"/>
              <a:t>action</a:t>
            </a:r>
            <a:r>
              <a:rPr lang="ru-RU" dirty="0"/>
              <a:t>, </a:t>
            </a:r>
            <a:r>
              <a:rPr lang="ru-RU" dirty="0" err="1"/>
              <a:t>first</a:t>
            </a:r>
            <a:r>
              <a:rPr lang="ru-RU" dirty="0"/>
              <a:t> </a:t>
            </a:r>
            <a:r>
              <a:rPr lang="ru-RU" dirty="0" err="1"/>
              <a:t>performed</a:t>
            </a:r>
            <a:r>
              <a:rPr lang="ru-RU" dirty="0"/>
              <a:t> </a:t>
            </a:r>
            <a:r>
              <a:rPr lang="ru-RU" dirty="0" err="1"/>
              <a:t>under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influence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an</a:t>
            </a:r>
            <a:r>
              <a:rPr lang="ru-RU" dirty="0"/>
              <a:t> </a:t>
            </a:r>
            <a:r>
              <a:rPr lang="ru-RU" dirty="0" err="1"/>
              <a:t>impulse</a:t>
            </a:r>
            <a:r>
              <a:rPr lang="ru-RU" dirty="0"/>
              <a:t>, </a:t>
            </a:r>
            <a:r>
              <a:rPr lang="ru-RU" dirty="0" err="1"/>
              <a:t>then</a:t>
            </a:r>
            <a:r>
              <a:rPr lang="ru-RU" dirty="0"/>
              <a:t> </a:t>
            </a:r>
            <a:r>
              <a:rPr lang="ru-RU" dirty="0" err="1"/>
              <a:t>continued</a:t>
            </a:r>
            <a:r>
              <a:rPr lang="ru-RU" dirty="0"/>
              <a:t> </a:t>
            </a:r>
            <a:r>
              <a:rPr lang="ru-RU" dirty="0" err="1"/>
              <a:t>already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order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achieve</a:t>
            </a:r>
            <a:r>
              <a:rPr lang="ru-RU" dirty="0"/>
              <a:t> a </a:t>
            </a:r>
            <a:r>
              <a:rPr lang="ru-RU" dirty="0" err="1"/>
              <a:t>certain</a:t>
            </a:r>
            <a:r>
              <a:rPr lang="ru-RU" dirty="0"/>
              <a:t> </a:t>
            </a:r>
            <a:r>
              <a:rPr lang="ru-RU" dirty="0" err="1"/>
              <a:t>goal</a:t>
            </a:r>
            <a:r>
              <a:rPr lang="ru-RU" dirty="0"/>
              <a:t> (“</a:t>
            </a:r>
            <a:r>
              <a:rPr lang="ru-RU" i="1" dirty="0"/>
              <a:t>I </a:t>
            </a:r>
            <a:r>
              <a:rPr lang="ru-RU" i="1" dirty="0" err="1"/>
              <a:t>have</a:t>
            </a:r>
            <a:r>
              <a:rPr lang="ru-RU" i="1" dirty="0"/>
              <a:t> </a:t>
            </a:r>
            <a:r>
              <a:rPr lang="ru-RU" i="1" dirty="0" err="1"/>
              <a:t>lost</a:t>
            </a:r>
            <a:r>
              <a:rPr lang="ru-RU" i="1" dirty="0"/>
              <a:t> </a:t>
            </a:r>
            <a:r>
              <a:rPr lang="ru-RU" i="1" dirty="0" err="1"/>
              <a:t>my</a:t>
            </a:r>
            <a:r>
              <a:rPr lang="ru-RU" i="1" dirty="0"/>
              <a:t> </a:t>
            </a:r>
            <a:r>
              <a:rPr lang="ru-RU" i="1" dirty="0" err="1"/>
              <a:t>temper</a:t>
            </a:r>
            <a:r>
              <a:rPr lang="ru-RU" i="1" dirty="0"/>
              <a:t>, </a:t>
            </a:r>
            <a:r>
              <a:rPr lang="ru-RU" i="1" dirty="0" err="1"/>
              <a:t>and</a:t>
            </a:r>
            <a:r>
              <a:rPr lang="ru-RU" i="1" dirty="0"/>
              <a:t> </a:t>
            </a:r>
            <a:r>
              <a:rPr lang="ru-RU" i="1" dirty="0" err="1"/>
              <a:t>this</a:t>
            </a:r>
            <a:r>
              <a:rPr lang="ru-RU" i="1" dirty="0"/>
              <a:t> </a:t>
            </a:r>
            <a:r>
              <a:rPr lang="ru-RU" i="1" dirty="0" err="1"/>
              <a:t>frightened</a:t>
            </a:r>
            <a:r>
              <a:rPr lang="ru-RU" i="1" dirty="0"/>
              <a:t> </a:t>
            </a:r>
            <a:r>
              <a:rPr lang="ru-RU" i="1" dirty="0" err="1"/>
              <a:t>him</a:t>
            </a:r>
            <a:r>
              <a:rPr lang="ru-RU" i="1" dirty="0"/>
              <a:t> </a:t>
            </a:r>
            <a:r>
              <a:rPr lang="ru-RU" i="1" dirty="0" err="1"/>
              <a:t>and</a:t>
            </a:r>
            <a:r>
              <a:rPr lang="ru-RU" i="1" dirty="0"/>
              <a:t> </a:t>
            </a:r>
            <a:r>
              <a:rPr lang="ru-RU" i="1" dirty="0" err="1"/>
              <a:t>forced</a:t>
            </a:r>
            <a:r>
              <a:rPr lang="ru-RU" i="1" dirty="0"/>
              <a:t> </a:t>
            </a:r>
            <a:r>
              <a:rPr lang="ru-RU" i="1" dirty="0" err="1"/>
              <a:t>him</a:t>
            </a:r>
            <a:r>
              <a:rPr lang="ru-RU" i="1" dirty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change</a:t>
            </a:r>
            <a:r>
              <a:rPr lang="ru-RU" i="1" dirty="0"/>
              <a:t> </a:t>
            </a:r>
            <a:r>
              <a:rPr lang="ru-RU" i="1" dirty="0" err="1"/>
              <a:t>his</a:t>
            </a:r>
            <a:r>
              <a:rPr lang="ru-RU" i="1" dirty="0"/>
              <a:t> </a:t>
            </a:r>
            <a:r>
              <a:rPr lang="ru-RU" i="1" dirty="0" err="1"/>
              <a:t>tactics</a:t>
            </a:r>
            <a:r>
              <a:rPr lang="ru-RU" dirty="0"/>
              <a:t>”).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29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558AD3-0484-468B-BC2D-0AF9B3DB611D}"/>
              </a:ext>
            </a:extLst>
          </p:cNvPr>
          <p:cNvSpPr/>
          <p:nvPr/>
        </p:nvSpPr>
        <p:spPr>
          <a:xfrm>
            <a:off x="248575" y="230819"/>
            <a:ext cx="8895425" cy="2363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psychological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attack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Destructive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criticism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Destructive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statements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Destructive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advice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0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396D54-5024-44DD-AD63-624DE0B7651A}"/>
              </a:ext>
            </a:extLst>
          </p:cNvPr>
          <p:cNvSpPr/>
          <p:nvPr/>
        </p:nvSpPr>
        <p:spPr>
          <a:xfrm>
            <a:off x="266330" y="186431"/>
            <a:ext cx="11301274" cy="5130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Destructive</a:t>
            </a:r>
            <a:r>
              <a:rPr lang="ru-RU" sz="2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criticism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dismissive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offensive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judgments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person's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personality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(“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things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difficult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”; “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Except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could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done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badly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”);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mean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aggressive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condemnation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vilification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ridicule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person’s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deeds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significant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communities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(“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passion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cheap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things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amazing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“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Suspicious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near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”);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rhetorical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aimed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correcting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shortcomings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("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dress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ridiculously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?" "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completely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lost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?").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6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D65729-1C06-48AB-A2C2-3010AA78533E}"/>
              </a:ext>
            </a:extLst>
          </p:cNvPr>
          <p:cNvSpPr/>
          <p:nvPr/>
        </p:nvSpPr>
        <p:spPr>
          <a:xfrm>
            <a:off x="266329" y="195309"/>
            <a:ext cx="11265763" cy="5130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destructiveness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such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criticism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allow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save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diverts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strength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fight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emerging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negative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emotions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takes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away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himself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destructive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criticism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indistinguishable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suggestion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formulas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"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irresponsible</a:t>
            </a:r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."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initiator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perceived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improvement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addressee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unconscious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liberation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annoyance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anger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manifestation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force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revenge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consolidation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stabilization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behavioral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formulas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uses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42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E36C9E-DFCE-4F39-8418-2F8AB39968A0}"/>
</file>

<file path=customXml/itemProps2.xml><?xml version="1.0" encoding="utf-8"?>
<ds:datastoreItem xmlns:ds="http://schemas.openxmlformats.org/officeDocument/2006/customXml" ds:itemID="{643B5BF7-87FE-4D5D-AC8B-7562D9A07CA8}"/>
</file>

<file path=customXml/itemProps3.xml><?xml version="1.0" encoding="utf-8"?>
<ds:datastoreItem xmlns:ds="http://schemas.openxmlformats.org/officeDocument/2006/customXml" ds:itemID="{8CB43F18-38D0-41D5-9E25-9392175F92EB}"/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382</TotalTime>
  <Words>4969</Words>
  <Application>Microsoft Office PowerPoint</Application>
  <PresentationFormat>Широкоэкранный</PresentationFormat>
  <Paragraphs>132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Arial</vt:lpstr>
      <vt:lpstr>Impact</vt:lpstr>
      <vt:lpstr>Главное мероприятие</vt:lpstr>
      <vt:lpstr>DESTRUCTIVE PSYCHOLOGICAL INFLUENCE </vt:lpstr>
      <vt:lpstr>Презентация PowerPoint</vt:lpstr>
      <vt:lpstr>Презентация PowerPoint</vt:lpstr>
      <vt:lpstr>Презентация PowerPoint</vt:lpstr>
      <vt:lpstr>Презентация PowerPoint</vt:lpstr>
      <vt:lpstr>Forms of psychological attack can be the following: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DESTRUCTIVE PSYCHOLOGICAL INFLUENCE</dc:title>
  <dc:creator>111</dc:creator>
  <cp:lastModifiedBy>111</cp:lastModifiedBy>
  <cp:revision>6</cp:revision>
  <dcterms:created xsi:type="dcterms:W3CDTF">2021-03-10T19:22:09Z</dcterms:created>
  <dcterms:modified xsi:type="dcterms:W3CDTF">2021-03-11T03:09:48Z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